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0.jpg" ContentType="image/png"/>
  <Override PartName="/ppt/media/image21.jpg" ContentType="image/png"/>
  <Override PartName="/ppt/media/image22.jpg" ContentType="image/png"/>
  <Override PartName="/ppt/media/image23.jpg" ContentType="image/png"/>
  <Override PartName="/ppt/media/image24.jpg" ContentType="image/png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1"/>
  </p:sldMasterIdLst>
  <p:sldIdLst>
    <p:sldId id="277" r:id="rId12"/>
    <p:sldId id="280" r:id="rId13"/>
    <p:sldId id="307" r:id="rId14"/>
    <p:sldId id="308" r:id="rId15"/>
    <p:sldId id="319" r:id="rId16"/>
    <p:sldId id="320" r:id="rId17"/>
    <p:sldId id="321" r:id="rId18"/>
    <p:sldId id="332" r:id="rId19"/>
    <p:sldId id="317" r:id="rId20"/>
    <p:sldId id="316" r:id="rId21"/>
    <p:sldId id="315" r:id="rId22"/>
    <p:sldId id="330" r:id="rId23"/>
    <p:sldId id="324" r:id="rId24"/>
    <p:sldId id="331" r:id="rId25"/>
    <p:sldId id="325" r:id="rId26"/>
    <p:sldId id="327" r:id="rId27"/>
    <p:sldId id="329" r:id="rId28"/>
    <p:sldId id="328" r:id="rId29"/>
    <p:sldId id="313" r:id="rId30"/>
    <p:sldId id="312" r:id="rId31"/>
    <p:sldId id="279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22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customXml" Target="../customXml/item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6.xml"/><Relationship Id="rId7" Type="http://schemas.openxmlformats.org/officeDocument/2006/relationships/image" Target="../media/image3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../customXml/item9.xml"/><Relationship Id="rId7" Type="http://schemas.openxmlformats.org/officeDocument/2006/relationships/image" Target="../media/image10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9EF7-A525-356A-6FB5-00509DEC0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17824B-687C-7A90-2959-492F72821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E867CC-D948-89F8-4BB0-1B344FACB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D35129-4B64-290A-E876-38267CEE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5394A0-A667-83FD-8B0D-BFEBC9C3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05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16E6C-E7E2-AE31-4420-3D9AB936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88A433-6E60-0434-C747-982B81A3C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200B95-2786-5527-C743-6CBA2CB5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CC488A-C286-73E4-2758-206AD660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2B302C-85C1-0A62-2EB7-F5CC7BBB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C55A7D-38EE-60AA-4015-7EAECAE5D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EA20B2-E472-E048-AFB5-EBEC6D681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D30F07-41BB-AF77-0C19-44EF0362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53B789-84EC-A7B5-FD22-C930B231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30DE05-D68F-FAC5-9774-78E8D84A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40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327703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3627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3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4D2A6-C19A-E68D-9B62-600094E2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F49AEA-26B0-6FF4-6915-DC35265A7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AC7048-A2F6-5057-7F0C-AEB91DD0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2133AC-B678-A0BB-A82C-6D3B101B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9490E1-71FB-D250-9731-7528550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8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E651E-93D9-46BA-B12E-80E0C14BB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218973-68E1-1B8D-7CEF-6ABDEED28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649DE5-D809-8D08-FB89-AE3ED3EC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659F3B-865F-EE58-88D2-66E05232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181370-56E8-5A92-3E60-B2DBAA51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68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05197-8301-8DED-1674-6AA0E2950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F5A05B-E5BD-8CB5-3E14-C49D290C7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2585C8-5AEB-5CB2-1108-A1ACECA6B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101312-3D8C-FDFD-4535-AD52478E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5A0FF91-67A6-BC1F-A906-CDEF6B9F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CF9087-57FE-0249-5CFD-731C1B9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56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9D00A-F7AE-18F8-D8BE-67C2DE5C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6E0D8A-38B1-7D6C-7A83-3FAD94117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CE1A2-9EBA-AFC7-F837-9F3237049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7E0C761-9D61-09B6-47BD-0CAF77EFC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A06DBD-9D64-AD7B-AECD-20ACDE14A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E78919D-8B67-7FE0-4E10-D5D9B242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A01E8FD-D609-FDEF-6552-75D4753DE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4CA515C-2654-498C-9896-0A4675D7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4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6B7E4-536B-1056-9B3C-6C35D994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CE9518-B350-4F05-CB1D-700577A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1A9061B-7DE8-EF82-B494-C4F7A104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8E797F-1C65-CC2F-80BC-D00A9418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76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D6C9A59-57F8-0E3A-17C4-23739681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81ECA6-45F4-AAB2-ABA5-F3EB85D0A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DA3823-7816-111A-287D-7F1FBF6E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5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19F40-41CB-44BE-BC06-FE54AB0E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215B8-C2E8-9F1E-E6A9-695CA0DAE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1A07B-739B-75F2-93D9-A7707430E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B10624-28B7-B47A-1819-C89E329E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0442AD3-CE6B-2CD3-C2E7-438B38F0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D4A3CB-C5B9-A050-A09A-B98B66D0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09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7EFF7-7019-141C-F2A0-A827094B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81E73D-630E-D4C3-4C44-BE34D7E64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A6A139-D3E5-8784-DB42-3AD31FA1E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AC7D95-7A00-58FF-0C95-E203E585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C08F0E-82E6-76C1-878B-9384D729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79F559-1B3B-EA59-0344-25B50F326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54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37105F-A19C-815C-FD4B-16F7B484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618EE3-F71A-B363-31F4-018586970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A45654-1AD1-7FC4-6A69-33DCA4DFF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909B6-BB30-4221-AEA5-445624751225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FCD200-3DD0-CEBD-340C-564A8A20F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532613-AA64-F823-1B62-B8186E3F6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4F1795-D6E5-4851-AAA2-E7F473FA4B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75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customXml" Target="../../customXml/item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7.jpeg"/><Relationship Id="rId7" Type="http://schemas.openxmlformats.org/officeDocument/2006/relationships/image" Target="../media/image4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16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757188"/>
            <a:ext cx="9144000" cy="1605039"/>
          </a:xfrm>
        </p:spPr>
        <p:txBody>
          <a:bodyPr/>
          <a:lstStyle/>
          <a:p>
            <a:pPr algn="ctr"/>
            <a:r>
              <a:rPr lang="pt-BR" dirty="0"/>
              <a:t>Sessão SILADEPA</a:t>
            </a:r>
            <a:br>
              <a:rPr lang="pt-BR" dirty="0"/>
            </a:br>
            <a:r>
              <a:rPr lang="pt-BR" sz="2800" dirty="0"/>
              <a:t>simuladores em </a:t>
            </a:r>
            <a:r>
              <a:rPr lang="pt-BR" sz="2800" dirty="0" err="1"/>
              <a:t>dermatopatologia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Dr. Igor Santos Costa	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Laboratório Argos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7ABAE02-C254-6F1E-B829-D9106EC3F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2" y="5856317"/>
            <a:ext cx="1443300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38A5CFC-4ECA-54DE-BA1D-2C2BC6A3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Padrão acometimento flexural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Psoríase</a:t>
            </a:r>
            <a:r>
              <a:rPr lang="en-US" dirty="0"/>
              <a:t> </a:t>
            </a:r>
            <a:r>
              <a:rPr lang="en-US" dirty="0" err="1"/>
              <a:t>invertida</a:t>
            </a:r>
            <a:endParaRPr lang="en-US" dirty="0"/>
          </a:p>
          <a:p>
            <a:r>
              <a:rPr lang="en-US" dirty="0" err="1"/>
              <a:t>Eritema</a:t>
            </a:r>
            <a:r>
              <a:rPr lang="en-US" dirty="0"/>
              <a:t> </a:t>
            </a:r>
            <a:r>
              <a:rPr lang="en-US" dirty="0" err="1"/>
              <a:t>tóxico</a:t>
            </a:r>
            <a:r>
              <a:rPr lang="en-US" dirty="0"/>
              <a:t> da </a:t>
            </a:r>
            <a:r>
              <a:rPr lang="en-US" dirty="0" err="1"/>
              <a:t>quimioterapia</a:t>
            </a:r>
            <a:endParaRPr lang="en-US" dirty="0"/>
          </a:p>
          <a:p>
            <a:r>
              <a:rPr lang="en-US" dirty="0" err="1"/>
              <a:t>Candidíase</a:t>
            </a:r>
            <a:r>
              <a:rPr lang="en-US" dirty="0"/>
              <a:t> </a:t>
            </a:r>
            <a:r>
              <a:rPr lang="en-US" dirty="0" err="1"/>
              <a:t>cutânea</a:t>
            </a:r>
            <a:endParaRPr lang="en-US" dirty="0"/>
          </a:p>
          <a:p>
            <a:r>
              <a:rPr lang="en-US" dirty="0" err="1"/>
              <a:t>Reação</a:t>
            </a:r>
            <a:r>
              <a:rPr lang="en-US" dirty="0"/>
              <a:t> medicamentosa</a:t>
            </a:r>
          </a:p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350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09077B-6043-9547-3E05-248A1B86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Psoríase invertida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2400" dirty="0"/>
              <a:t>Forma bem conhecida, mas negligenciada nos estudos.</a:t>
            </a:r>
          </a:p>
          <a:p>
            <a:r>
              <a:rPr lang="pt-BR" sz="2400" dirty="0"/>
              <a:t>Acomete axila, reg. inguinal, </a:t>
            </a:r>
            <a:r>
              <a:rPr lang="pt-BR" sz="2400" dirty="0" err="1"/>
              <a:t>inframamária</a:t>
            </a:r>
            <a:r>
              <a:rPr lang="pt-BR" sz="2400" dirty="0"/>
              <a:t>, períneo, umbigo e reg. perianal.</a:t>
            </a:r>
          </a:p>
          <a:p>
            <a:r>
              <a:rPr lang="pt-BR" sz="2400" dirty="0"/>
              <a:t>Prevalência de 3,2% a 36% dos pacientes com psoríase.</a:t>
            </a:r>
          </a:p>
          <a:p>
            <a:r>
              <a:rPr lang="pt-BR" sz="2400" dirty="0"/>
              <a:t>Maceração e ulcerações superficiais comuns.</a:t>
            </a:r>
          </a:p>
          <a:p>
            <a:r>
              <a:rPr lang="pt-BR" sz="2400" dirty="0"/>
              <a:t>Placas eritematosas de superfície macia e bordas bem demarcadas.</a:t>
            </a:r>
          </a:p>
          <a:p>
            <a:endParaRPr lang="pt-BR" sz="2400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6AC57E-BF80-B2F2-7C2C-0A33C6E206A8}"/>
              </a:ext>
            </a:extLst>
          </p:cNvPr>
          <p:cNvSpPr txBox="1"/>
          <p:nvPr/>
        </p:nvSpPr>
        <p:spPr>
          <a:xfrm>
            <a:off x="76200" y="6311900"/>
            <a:ext cx="12001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Knabel</a:t>
            </a:r>
            <a:r>
              <a:rPr lang="pt-BR" sz="1600" dirty="0"/>
              <a:t> M, </a:t>
            </a:r>
            <a:r>
              <a:rPr lang="pt-BR" sz="1600" dirty="0" err="1"/>
              <a:t>Mudaliar</a:t>
            </a:r>
            <a:r>
              <a:rPr lang="pt-BR" sz="1600" dirty="0"/>
              <a:t> K. </a:t>
            </a:r>
            <a:r>
              <a:rPr lang="pt-BR" sz="1600" dirty="0" err="1"/>
              <a:t>Histopathologic</a:t>
            </a:r>
            <a:r>
              <a:rPr lang="pt-BR" sz="1600" dirty="0"/>
              <a:t> features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inverse</a:t>
            </a:r>
            <a:r>
              <a:rPr lang="pt-BR" sz="1600" dirty="0"/>
              <a:t> </a:t>
            </a:r>
            <a:r>
              <a:rPr lang="pt-BR" sz="1600" dirty="0" err="1"/>
              <a:t>psoriasis</a:t>
            </a:r>
            <a:r>
              <a:rPr lang="pt-BR" sz="1600" dirty="0"/>
              <a:t>. J </a:t>
            </a:r>
            <a:r>
              <a:rPr lang="pt-BR" sz="1600" dirty="0" err="1"/>
              <a:t>Cutan</a:t>
            </a:r>
            <a:r>
              <a:rPr lang="pt-BR" sz="1600" dirty="0"/>
              <a:t> </a:t>
            </a:r>
            <a:r>
              <a:rPr lang="pt-BR" sz="1600" dirty="0" err="1"/>
              <a:t>Pathol</a:t>
            </a:r>
            <a:r>
              <a:rPr lang="pt-BR" sz="1600" dirty="0"/>
              <a:t>. 2022 Mar;49(3):246-251.</a:t>
            </a:r>
          </a:p>
        </p:txBody>
      </p:sp>
      <p:pic>
        <p:nvPicPr>
          <p:cNvPr id="13" name="Espaço Reservado para Conteúdo 8">
            <a:extLst>
              <a:ext uri="{FF2B5EF4-FFF2-40B4-BE49-F238E27FC236}">
                <a16:creationId xmlns:a16="http://schemas.microsoft.com/office/drawing/2014/main" id="{6EB97D37-5DCD-FB31-CF25-FBA57C8882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1177" y="1481317"/>
            <a:ext cx="4183358" cy="4320000"/>
          </a:xfrm>
        </p:spPr>
      </p:pic>
    </p:spTree>
    <p:extLst>
      <p:ext uri="{BB962C8B-B14F-4D97-AF65-F5344CB8AC3E}">
        <p14:creationId xmlns:p14="http://schemas.microsoft.com/office/powerpoint/2010/main" val="33402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09077B-6043-9547-3E05-248A1B86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Psoríase invertida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2400" dirty="0"/>
              <a:t>Poucos estudos histológicos.</a:t>
            </a:r>
          </a:p>
          <a:p>
            <a:r>
              <a:rPr lang="pt-BR" sz="2400" dirty="0"/>
              <a:t>Não especificado ou baixa % em estudos.</a:t>
            </a:r>
          </a:p>
          <a:p>
            <a:r>
              <a:rPr lang="pt-BR" sz="2400" dirty="0"/>
              <a:t>Estudo 12 pacientes PI.</a:t>
            </a:r>
          </a:p>
          <a:p>
            <a:r>
              <a:rPr lang="pt-BR" sz="2400" dirty="0"/>
              <a:t>Achados clássicos presentes.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 err="1"/>
              <a:t>Espongiose</a:t>
            </a:r>
            <a:r>
              <a:rPr lang="pt-BR" sz="2400" dirty="0"/>
              <a:t> – 10 casos, 8 moderado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/>
              <a:t>Eosinófilos 8 casos (1-8/CGA)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/>
              <a:t>Resquício de vesícula – 5 casos</a:t>
            </a:r>
          </a:p>
          <a:p>
            <a:endParaRPr lang="pt-BR" dirty="0"/>
          </a:p>
        </p:txBody>
      </p:sp>
      <p:sp>
        <p:nvSpPr>
          <p:cNvPr id="18" name="Espaço Reservado para Conteúdo 17">
            <a:extLst>
              <a:ext uri="{FF2B5EF4-FFF2-40B4-BE49-F238E27FC236}">
                <a16:creationId xmlns:a16="http://schemas.microsoft.com/office/drawing/2014/main" id="{60CCE374-D2CE-41B9-3198-0C3714C86A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6AC57E-BF80-B2F2-7C2C-0A33C6E206A8}"/>
              </a:ext>
            </a:extLst>
          </p:cNvPr>
          <p:cNvSpPr txBox="1"/>
          <p:nvPr/>
        </p:nvSpPr>
        <p:spPr>
          <a:xfrm>
            <a:off x="76200" y="6311900"/>
            <a:ext cx="12001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Knabel</a:t>
            </a:r>
            <a:r>
              <a:rPr lang="pt-BR" sz="1600" dirty="0"/>
              <a:t> M, </a:t>
            </a:r>
            <a:r>
              <a:rPr lang="pt-BR" sz="1600" dirty="0" err="1"/>
              <a:t>Mudaliar</a:t>
            </a:r>
            <a:r>
              <a:rPr lang="pt-BR" sz="1600" dirty="0"/>
              <a:t> K. </a:t>
            </a:r>
            <a:r>
              <a:rPr lang="pt-BR" sz="1600" dirty="0" err="1"/>
              <a:t>Histopathologic</a:t>
            </a:r>
            <a:r>
              <a:rPr lang="pt-BR" sz="1600" dirty="0"/>
              <a:t> features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inverse</a:t>
            </a:r>
            <a:r>
              <a:rPr lang="pt-BR" sz="1600" dirty="0"/>
              <a:t> </a:t>
            </a:r>
            <a:r>
              <a:rPr lang="pt-BR" sz="1600" dirty="0" err="1"/>
              <a:t>psoriasis</a:t>
            </a:r>
            <a:r>
              <a:rPr lang="pt-BR" sz="1600" dirty="0"/>
              <a:t>. J </a:t>
            </a:r>
            <a:r>
              <a:rPr lang="pt-BR" sz="1600" dirty="0" err="1"/>
              <a:t>Cutan</a:t>
            </a:r>
            <a:r>
              <a:rPr lang="pt-BR" sz="1600" dirty="0"/>
              <a:t> </a:t>
            </a:r>
            <a:r>
              <a:rPr lang="pt-BR" sz="1600" dirty="0" err="1"/>
              <a:t>Pathol</a:t>
            </a:r>
            <a:r>
              <a:rPr lang="pt-BR" sz="1600" dirty="0"/>
              <a:t>. 2022 Mar;49(3):246-251.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61E4D1-9C4E-23AD-9B60-7AA44E6E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81" y="2561294"/>
            <a:ext cx="5049349" cy="28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2E71DCF-A041-4630-D583-E49C2D77E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181" y="2561294"/>
            <a:ext cx="5140251" cy="288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9B0A02D-D0B0-F662-B46D-B98BE4D0B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181" y="1966863"/>
            <a:ext cx="5140250" cy="34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09077B-6043-9547-3E05-248A1B86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Eritema tóxico da quimioterapia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400" dirty="0"/>
              <a:t>Forma infrequente de reação medicamentosa.</a:t>
            </a:r>
          </a:p>
          <a:p>
            <a:r>
              <a:rPr lang="pt-BR" sz="2400" dirty="0"/>
              <a:t>A apresentação intertriginosa – “intertrigo maligno”.</a:t>
            </a:r>
          </a:p>
          <a:p>
            <a:r>
              <a:rPr lang="pt-BR" sz="2400" dirty="0"/>
              <a:t>Drogas envolvidas – </a:t>
            </a:r>
            <a:r>
              <a:rPr lang="pt-BR" sz="2400" dirty="0" err="1"/>
              <a:t>antraciclinas</a:t>
            </a:r>
            <a:r>
              <a:rPr lang="pt-BR" sz="2400" dirty="0"/>
              <a:t> (</a:t>
            </a:r>
            <a:r>
              <a:rPr lang="pt-BR" sz="2400" dirty="0" err="1"/>
              <a:t>doxorubicina</a:t>
            </a:r>
            <a:r>
              <a:rPr lang="pt-BR" sz="2400" dirty="0"/>
              <a:t>), </a:t>
            </a:r>
            <a:r>
              <a:rPr lang="pt-BR" sz="2400" dirty="0" err="1"/>
              <a:t>citarabina</a:t>
            </a:r>
            <a:r>
              <a:rPr lang="pt-BR" sz="2400" dirty="0"/>
              <a:t> e ciclofosfamida.</a:t>
            </a:r>
          </a:p>
          <a:p>
            <a:r>
              <a:rPr lang="pt-BR" sz="2400" dirty="0"/>
              <a:t>Erupção aguda com crostas, descamação, erosões e ulcerações e eritema.</a:t>
            </a:r>
          </a:p>
          <a:p>
            <a:r>
              <a:rPr lang="pt-BR" sz="2400" dirty="0" err="1"/>
              <a:t>Ddx</a:t>
            </a:r>
            <a:r>
              <a:rPr lang="pt-BR" sz="2400" dirty="0"/>
              <a:t>. com alergia medicamentos, candidíase, contato e celulite.</a:t>
            </a:r>
            <a:endParaRPr lang="pt-BR" dirty="0"/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742169B5-5154-9F42-354F-19B4DE65D8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6AC57E-BF80-B2F2-7C2C-0A33C6E206A8}"/>
              </a:ext>
            </a:extLst>
          </p:cNvPr>
          <p:cNvSpPr txBox="1"/>
          <p:nvPr/>
        </p:nvSpPr>
        <p:spPr>
          <a:xfrm>
            <a:off x="76200" y="6311900"/>
            <a:ext cx="1200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Jennings E, </a:t>
            </a:r>
            <a:r>
              <a:rPr lang="pt-BR" sz="1600" dirty="0" err="1"/>
              <a:t>Hsu</a:t>
            </a:r>
            <a:r>
              <a:rPr lang="pt-BR" sz="1600" dirty="0"/>
              <a:t> S. </a:t>
            </a:r>
            <a:r>
              <a:rPr lang="pt-BR" sz="1600" dirty="0" err="1"/>
              <a:t>Toxic</a:t>
            </a:r>
            <a:r>
              <a:rPr lang="pt-BR" sz="1600" dirty="0"/>
              <a:t> </a:t>
            </a:r>
            <a:r>
              <a:rPr lang="pt-BR" sz="1600" dirty="0" err="1"/>
              <a:t>erythema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chemotherapy</a:t>
            </a:r>
            <a:r>
              <a:rPr lang="pt-BR" sz="1600" dirty="0"/>
              <a:t> </a:t>
            </a:r>
            <a:r>
              <a:rPr lang="pt-BR" sz="1600" dirty="0" err="1"/>
              <a:t>secondary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gemcitabine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paclitaxel</a:t>
            </a:r>
            <a:r>
              <a:rPr lang="pt-BR" sz="1600" dirty="0"/>
              <a:t>. Dermatol Online J. 2020 </a:t>
            </a:r>
            <a:r>
              <a:rPr lang="pt-BR" sz="1600" dirty="0" err="1"/>
              <a:t>Sep</a:t>
            </a:r>
            <a:r>
              <a:rPr lang="pt-BR" sz="1600" dirty="0"/>
              <a:t> 15;26(9):13030/qt86m5f6hh.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F563AB-059D-595C-E626-522C555FC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982" y="1481317"/>
            <a:ext cx="3061748" cy="432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08CE8A3-55C6-CE72-F3E2-436829A1D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606" y="1571875"/>
            <a:ext cx="319015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09077B-6043-9547-3E05-248A1B86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Eritema tóxico da quimioterapia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Dermatite de interface vacuolar.</a:t>
            </a:r>
          </a:p>
          <a:p>
            <a:r>
              <a:rPr lang="pt-BR" sz="2400" dirty="0" err="1"/>
              <a:t>Ceratinócitos</a:t>
            </a:r>
            <a:r>
              <a:rPr lang="pt-BR" sz="2400" dirty="0"/>
              <a:t> apoptóticos.</a:t>
            </a:r>
          </a:p>
          <a:p>
            <a:r>
              <a:rPr lang="pt-BR" sz="2400" dirty="0"/>
              <a:t>Necrose de </a:t>
            </a:r>
            <a:r>
              <a:rPr lang="pt-BR" sz="2400" dirty="0" err="1"/>
              <a:t>glânudulas</a:t>
            </a:r>
            <a:r>
              <a:rPr lang="pt-BR" sz="2400" dirty="0"/>
              <a:t> </a:t>
            </a:r>
            <a:r>
              <a:rPr lang="pt-BR" sz="2400" dirty="0" err="1"/>
              <a:t>écrinas</a:t>
            </a:r>
            <a:r>
              <a:rPr lang="pt-BR" sz="2400" dirty="0"/>
              <a:t> +/- </a:t>
            </a:r>
            <a:r>
              <a:rPr lang="pt-BR" sz="2400" dirty="0" err="1"/>
              <a:t>siringometaplasia</a:t>
            </a:r>
            <a:r>
              <a:rPr lang="pt-BR" sz="2400" dirty="0"/>
              <a:t> escamosa.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F5076595-6C24-C85C-6DC0-D1A19A55CF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1946" y="2481037"/>
            <a:ext cx="3861819" cy="2880000"/>
          </a:xfr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6AC57E-BF80-B2F2-7C2C-0A33C6E206A8}"/>
              </a:ext>
            </a:extLst>
          </p:cNvPr>
          <p:cNvSpPr txBox="1"/>
          <p:nvPr/>
        </p:nvSpPr>
        <p:spPr>
          <a:xfrm>
            <a:off x="76200" y="6311900"/>
            <a:ext cx="1200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Jennings E, </a:t>
            </a:r>
            <a:r>
              <a:rPr lang="pt-BR" sz="1600" dirty="0" err="1"/>
              <a:t>Hsu</a:t>
            </a:r>
            <a:r>
              <a:rPr lang="pt-BR" sz="1600" dirty="0"/>
              <a:t> S. </a:t>
            </a:r>
            <a:r>
              <a:rPr lang="pt-BR" sz="1600" dirty="0" err="1"/>
              <a:t>Toxic</a:t>
            </a:r>
            <a:r>
              <a:rPr lang="pt-BR" sz="1600" dirty="0"/>
              <a:t> </a:t>
            </a:r>
            <a:r>
              <a:rPr lang="pt-BR" sz="1600" dirty="0" err="1"/>
              <a:t>erythema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chemotherapy</a:t>
            </a:r>
            <a:r>
              <a:rPr lang="pt-BR" sz="1600" dirty="0"/>
              <a:t> </a:t>
            </a:r>
            <a:r>
              <a:rPr lang="pt-BR" sz="1600" dirty="0" err="1"/>
              <a:t>secondary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gemcitabine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paclitaxel</a:t>
            </a:r>
            <a:r>
              <a:rPr lang="pt-BR" sz="1600" dirty="0"/>
              <a:t>. Dermatol Online J. 2020 </a:t>
            </a:r>
            <a:r>
              <a:rPr lang="pt-BR" sz="1600" dirty="0" err="1"/>
              <a:t>Sep</a:t>
            </a:r>
            <a:r>
              <a:rPr lang="pt-BR" sz="1600" dirty="0"/>
              <a:t> 15;26(9):13030/qt86m5f6hh.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C5E00AA-E857-7626-8058-749FF787F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946" y="2481037"/>
            <a:ext cx="385297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09077B-6043-9547-3E05-248A1B86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Candidíase cutânea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Pacientes obesos, diabetes, má higiene, clima quente/úmido.</a:t>
            </a:r>
          </a:p>
          <a:p>
            <a:r>
              <a:rPr lang="pt-BR" dirty="0"/>
              <a:t>Placas eritematosas, pruriginosas com </a:t>
            </a:r>
            <a:r>
              <a:rPr lang="pt-BR" dirty="0" err="1"/>
              <a:t>vésico</a:t>
            </a:r>
            <a:r>
              <a:rPr lang="pt-BR" dirty="0"/>
              <a:t>-pústulas satélites.</a:t>
            </a:r>
          </a:p>
          <a:p>
            <a:r>
              <a:rPr lang="pt-BR" dirty="0"/>
              <a:t>Hifas, </a:t>
            </a:r>
            <a:r>
              <a:rPr lang="pt-BR" dirty="0" err="1"/>
              <a:t>pseudo-hifas</a:t>
            </a:r>
            <a:r>
              <a:rPr lang="pt-BR" dirty="0"/>
              <a:t> e esporos, muitas vezes em orientação vertical.</a:t>
            </a:r>
          </a:p>
          <a:p>
            <a:r>
              <a:rPr lang="pt-BR" dirty="0"/>
              <a:t>Presença de abscessos </a:t>
            </a:r>
            <a:r>
              <a:rPr lang="pt-BR" dirty="0" err="1"/>
              <a:t>neutrofílicos</a:t>
            </a:r>
            <a:r>
              <a:rPr lang="pt-BR" dirty="0"/>
              <a:t> córneos.</a:t>
            </a:r>
          </a:p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6AC57E-BF80-B2F2-7C2C-0A33C6E206A8}"/>
              </a:ext>
            </a:extLst>
          </p:cNvPr>
          <p:cNvSpPr txBox="1"/>
          <p:nvPr/>
        </p:nvSpPr>
        <p:spPr>
          <a:xfrm>
            <a:off x="76200" y="6311900"/>
            <a:ext cx="120016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Metin</a:t>
            </a:r>
            <a:r>
              <a:rPr lang="pt-BR" sz="1600" dirty="0"/>
              <a:t> A, </a:t>
            </a:r>
            <a:r>
              <a:rPr lang="pt-BR" sz="1600" dirty="0" err="1"/>
              <a:t>Dilek</a:t>
            </a:r>
            <a:r>
              <a:rPr lang="pt-BR" sz="1600" dirty="0"/>
              <a:t> N, </a:t>
            </a:r>
            <a:r>
              <a:rPr lang="pt-BR" sz="1600" dirty="0" err="1"/>
              <a:t>Bilgili</a:t>
            </a:r>
            <a:r>
              <a:rPr lang="pt-BR" sz="1600" dirty="0"/>
              <a:t> SG. </a:t>
            </a:r>
            <a:r>
              <a:rPr lang="pt-BR" sz="1600" dirty="0" err="1"/>
              <a:t>Recurrent</a:t>
            </a:r>
            <a:r>
              <a:rPr lang="pt-BR" sz="1600" dirty="0"/>
              <a:t> </a:t>
            </a:r>
            <a:r>
              <a:rPr lang="pt-BR" sz="1600" dirty="0" err="1"/>
              <a:t>candidal</a:t>
            </a:r>
            <a:r>
              <a:rPr lang="pt-BR" sz="1600" dirty="0"/>
              <a:t> intertrigo: </a:t>
            </a:r>
            <a:r>
              <a:rPr lang="pt-BR" sz="1600" dirty="0" err="1"/>
              <a:t>challenges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solutions</a:t>
            </a:r>
            <a:r>
              <a:rPr lang="pt-BR" sz="1600" dirty="0"/>
              <a:t>. Clin </a:t>
            </a:r>
            <a:r>
              <a:rPr lang="pt-BR" sz="1600" dirty="0" err="1"/>
              <a:t>Cosmet</a:t>
            </a:r>
            <a:r>
              <a:rPr lang="pt-BR" sz="1600" dirty="0"/>
              <a:t> </a:t>
            </a:r>
            <a:r>
              <a:rPr lang="pt-BR" sz="1600" dirty="0" err="1"/>
              <a:t>Investig</a:t>
            </a:r>
            <a:r>
              <a:rPr lang="pt-BR" sz="1600" dirty="0"/>
              <a:t> Dermatol. 2018 </a:t>
            </a:r>
            <a:r>
              <a:rPr lang="pt-BR" sz="1600" dirty="0" err="1"/>
              <a:t>Apr</a:t>
            </a:r>
            <a:r>
              <a:rPr lang="pt-BR" sz="1600" dirty="0"/>
              <a:t> 17;11:175-185. </a:t>
            </a:r>
          </a:p>
          <a:p>
            <a:br>
              <a:rPr lang="pt-BR" dirty="0"/>
            </a:br>
            <a:endParaRPr lang="pt-BR" sz="16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B1E22F8-B74C-2FD7-5444-A6BEBF564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07" y="2306002"/>
            <a:ext cx="5071698" cy="288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6CE85A-5357-D5C3-DF36-9D1CE9E5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99" y="2063239"/>
            <a:ext cx="5098372" cy="33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C09077B-6043-9547-3E05-248A1B86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Reação medicamentosa (SDRIFE)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“Symmetric drug-related intertriginous and flexural exanthema” (</a:t>
            </a:r>
            <a:r>
              <a:rPr lang="en-US" sz="2400" dirty="0" err="1"/>
              <a:t>antigo</a:t>
            </a:r>
            <a:r>
              <a:rPr lang="en-US" sz="2400" dirty="0"/>
              <a:t> “Baboon syndrome”).</a:t>
            </a:r>
          </a:p>
          <a:p>
            <a:r>
              <a:rPr lang="en-US" sz="2400" dirty="0" err="1"/>
              <a:t>Reação</a:t>
            </a:r>
            <a:r>
              <a:rPr lang="en-US" sz="2400" dirty="0"/>
              <a:t> </a:t>
            </a:r>
            <a:r>
              <a:rPr lang="en-US" sz="2400" dirty="0" err="1"/>
              <a:t>cutânea</a:t>
            </a:r>
            <a:r>
              <a:rPr lang="en-US" sz="2400" dirty="0"/>
              <a:t> rara – </a:t>
            </a:r>
            <a:r>
              <a:rPr lang="en-US" sz="2400" dirty="0" err="1"/>
              <a:t>eritema</a:t>
            </a:r>
            <a:r>
              <a:rPr lang="en-US" sz="2400" dirty="0"/>
              <a:t> da </a:t>
            </a:r>
            <a:r>
              <a:rPr lang="en-US" sz="2400" dirty="0" err="1"/>
              <a:t>região</a:t>
            </a:r>
            <a:r>
              <a:rPr lang="en-US" sz="2400" dirty="0"/>
              <a:t> gluteal/perianal e/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eritema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V da </a:t>
            </a:r>
            <a:r>
              <a:rPr lang="en-US" sz="2400" dirty="0" err="1"/>
              <a:t>região</a:t>
            </a:r>
            <a:r>
              <a:rPr lang="en-US" sz="2400" dirty="0"/>
              <a:t> inguinal/perianal.</a:t>
            </a:r>
          </a:p>
          <a:p>
            <a:r>
              <a:rPr lang="en-US" sz="2400" dirty="0" err="1"/>
              <a:t>Envolviment</a:t>
            </a:r>
            <a:r>
              <a:rPr lang="en-US" sz="2400" dirty="0"/>
              <a:t> </a:t>
            </a:r>
            <a:r>
              <a:rPr lang="en-US" sz="2400" dirty="0" err="1"/>
              <a:t>simétrico</a:t>
            </a:r>
            <a:r>
              <a:rPr lang="en-US" sz="2400" dirty="0"/>
              <a:t> de </a:t>
            </a:r>
            <a:r>
              <a:rPr lang="en-US" sz="2400" dirty="0" err="1"/>
              <a:t>pelo</a:t>
            </a:r>
            <a:r>
              <a:rPr lang="en-US" sz="2400" dirty="0"/>
              <a:t> </a:t>
            </a:r>
            <a:r>
              <a:rPr lang="en-US" sz="2400" dirty="0" err="1"/>
              <a:t>menos</a:t>
            </a:r>
            <a:r>
              <a:rPr lang="en-US" sz="2400" dirty="0"/>
              <a:t> </a:t>
            </a:r>
            <a:r>
              <a:rPr lang="en-US" sz="2400" dirty="0" err="1"/>
              <a:t>outra</a:t>
            </a:r>
            <a:r>
              <a:rPr lang="en-US" sz="2400" dirty="0"/>
              <a:t> </a:t>
            </a:r>
            <a:r>
              <a:rPr lang="en-US" sz="2400" dirty="0" err="1"/>
              <a:t>área</a:t>
            </a:r>
            <a:r>
              <a:rPr lang="en-US" sz="2400" dirty="0"/>
              <a:t> flexural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intertriginosa</a:t>
            </a:r>
            <a:r>
              <a:rPr lang="en-US" sz="2400" dirty="0"/>
              <a:t> e </a:t>
            </a:r>
            <a:r>
              <a:rPr lang="en-US" sz="2400" dirty="0" err="1"/>
              <a:t>ausência</a:t>
            </a:r>
            <a:r>
              <a:rPr lang="en-US" sz="2400" dirty="0"/>
              <a:t> de </a:t>
            </a:r>
            <a:r>
              <a:rPr lang="en-US" sz="2400" dirty="0" err="1"/>
              <a:t>sintomas</a:t>
            </a:r>
            <a:r>
              <a:rPr lang="en-US" sz="2400" dirty="0"/>
              <a:t> </a:t>
            </a:r>
            <a:r>
              <a:rPr lang="en-US" sz="2400" dirty="0" err="1"/>
              <a:t>sistêmicos</a:t>
            </a:r>
            <a:r>
              <a:rPr lang="en-US" sz="2400" dirty="0"/>
              <a:t>.</a:t>
            </a:r>
            <a:endParaRPr lang="en-US" dirty="0"/>
          </a:p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6AC57E-BF80-B2F2-7C2C-0A33C6E206A8}"/>
              </a:ext>
            </a:extLst>
          </p:cNvPr>
          <p:cNvSpPr txBox="1"/>
          <p:nvPr/>
        </p:nvSpPr>
        <p:spPr>
          <a:xfrm>
            <a:off x="76200" y="6311900"/>
            <a:ext cx="1200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Schuler AM, Chan MP. </a:t>
            </a:r>
            <a:r>
              <a:rPr lang="pt-BR" sz="1600" dirty="0" err="1"/>
              <a:t>Symmetric</a:t>
            </a:r>
            <a:r>
              <a:rPr lang="pt-BR" sz="1600" dirty="0"/>
              <a:t> </a:t>
            </a:r>
            <a:r>
              <a:rPr lang="pt-BR" sz="1600" dirty="0" err="1"/>
              <a:t>drug-related</a:t>
            </a:r>
            <a:r>
              <a:rPr lang="pt-BR" sz="1600" dirty="0"/>
              <a:t> </a:t>
            </a:r>
            <a:r>
              <a:rPr lang="pt-BR" sz="1600" dirty="0" err="1"/>
              <a:t>intertriginous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flexural </a:t>
            </a:r>
            <a:r>
              <a:rPr lang="pt-BR" sz="1600" dirty="0" err="1"/>
              <a:t>exanthema</a:t>
            </a:r>
            <a:r>
              <a:rPr lang="pt-BR" sz="1600" dirty="0"/>
              <a:t>: </a:t>
            </a:r>
            <a:r>
              <a:rPr lang="pt-BR" sz="1600" dirty="0" err="1"/>
              <a:t>Clinicopathologic</a:t>
            </a:r>
            <a:r>
              <a:rPr lang="pt-BR" sz="1600" dirty="0"/>
              <a:t> </a:t>
            </a:r>
            <a:r>
              <a:rPr lang="pt-BR" sz="1600" dirty="0" err="1"/>
              <a:t>study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19 cases </a:t>
            </a:r>
            <a:r>
              <a:rPr lang="pt-BR" sz="1600" dirty="0" err="1"/>
              <a:t>and</a:t>
            </a:r>
            <a:r>
              <a:rPr lang="pt-BR" sz="1600" dirty="0"/>
              <a:t> review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literature</a:t>
            </a:r>
            <a:r>
              <a:rPr lang="pt-BR" sz="1600" dirty="0"/>
              <a:t>. J </a:t>
            </a:r>
            <a:r>
              <a:rPr lang="pt-BR" sz="1600" dirty="0" err="1"/>
              <a:t>Cutan</a:t>
            </a:r>
            <a:r>
              <a:rPr lang="pt-BR" sz="1600" dirty="0"/>
              <a:t> </a:t>
            </a:r>
            <a:r>
              <a:rPr lang="pt-BR" sz="1600" dirty="0" err="1"/>
              <a:t>Pathol</a:t>
            </a:r>
            <a:r>
              <a:rPr lang="pt-BR" sz="1600" dirty="0"/>
              <a:t>. 2021 Dec;48(12):1471-1479.</a:t>
            </a:r>
            <a:endParaRPr lang="pt-BR" sz="1400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D4560F6-4DC5-60F4-C5B3-6EB72EA5B9A5}"/>
              </a:ext>
            </a:extLst>
          </p:cNvPr>
          <p:cNvCxnSpPr>
            <a:cxnSpLocks/>
          </p:cNvCxnSpPr>
          <p:nvPr/>
        </p:nvCxnSpPr>
        <p:spPr>
          <a:xfrm>
            <a:off x="6380163" y="3646714"/>
            <a:ext cx="579790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E7820466-379F-D373-78E5-388CB75A9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63" y="1824620"/>
            <a:ext cx="4765385" cy="360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AF93CDD-94B3-2972-8185-255D1F19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195" y="3299654"/>
            <a:ext cx="3158353" cy="21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CD4560F6-4DC5-60F4-C5B3-6EB72EA5B9A5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6380163" y="3635828"/>
            <a:ext cx="4963477" cy="1088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091A65D-E719-47AA-437F-F1813F3E7013}"/>
              </a:ext>
            </a:extLst>
          </p:cNvPr>
          <p:cNvCxnSpPr>
            <a:cxnSpLocks/>
          </p:cNvCxnSpPr>
          <p:nvPr/>
        </p:nvCxnSpPr>
        <p:spPr>
          <a:xfrm>
            <a:off x="0" y="3635828"/>
            <a:ext cx="6573520" cy="1088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4EC6B114-209B-AC7E-CE38-677D3B74B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" y="1824620"/>
            <a:ext cx="3750001" cy="360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04E1A7B-72E6-CDD0-A0C3-6CAD671EB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145" y="1824620"/>
            <a:ext cx="2965385" cy="360000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60D9EF4-D1EA-0E0B-EED5-641FF7C6B074}"/>
              </a:ext>
            </a:extLst>
          </p:cNvPr>
          <p:cNvSpPr/>
          <p:nvPr/>
        </p:nvSpPr>
        <p:spPr>
          <a:xfrm>
            <a:off x="11343640" y="468670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2AC94DB-E28A-07CC-F573-8E3053A57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101" y="1835828"/>
            <a:ext cx="28615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2160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F59C057-DB83-1D7B-6D92-68CA45C8EB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91427AFA-4460-ABFB-5E33-35FCFE1B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5E7A8FD-C3DC-272E-9269-5122F8C4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24" y="416963"/>
            <a:ext cx="5092881" cy="576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9223D32-0D15-79FD-A64D-B15E1365F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291" y="416963"/>
            <a:ext cx="2833698" cy="57600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93FDAD0-9283-4AC2-5F1E-330696847904}"/>
              </a:ext>
            </a:extLst>
          </p:cNvPr>
          <p:cNvSpPr txBox="1"/>
          <p:nvPr/>
        </p:nvSpPr>
        <p:spPr>
          <a:xfrm>
            <a:off x="76200" y="6311900"/>
            <a:ext cx="1200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Schuler AM, Chan MP. </a:t>
            </a:r>
            <a:r>
              <a:rPr lang="pt-BR" sz="1600" dirty="0" err="1"/>
              <a:t>Symmetric</a:t>
            </a:r>
            <a:r>
              <a:rPr lang="pt-BR" sz="1600" dirty="0"/>
              <a:t> </a:t>
            </a:r>
            <a:r>
              <a:rPr lang="pt-BR" sz="1600" dirty="0" err="1"/>
              <a:t>drug-related</a:t>
            </a:r>
            <a:r>
              <a:rPr lang="pt-BR" sz="1600" dirty="0"/>
              <a:t> </a:t>
            </a:r>
            <a:r>
              <a:rPr lang="pt-BR" sz="1600" dirty="0" err="1"/>
              <a:t>intertriginous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flexural </a:t>
            </a:r>
            <a:r>
              <a:rPr lang="pt-BR" sz="1600" dirty="0" err="1"/>
              <a:t>exanthema</a:t>
            </a:r>
            <a:r>
              <a:rPr lang="pt-BR" sz="1600" dirty="0"/>
              <a:t>: </a:t>
            </a:r>
            <a:r>
              <a:rPr lang="pt-BR" sz="1600" dirty="0" err="1"/>
              <a:t>Clinicopathologic</a:t>
            </a:r>
            <a:r>
              <a:rPr lang="pt-BR" sz="1600" dirty="0"/>
              <a:t> </a:t>
            </a:r>
            <a:r>
              <a:rPr lang="pt-BR" sz="1600" dirty="0" err="1"/>
              <a:t>study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19 cases </a:t>
            </a:r>
            <a:r>
              <a:rPr lang="pt-BR" sz="1600" dirty="0" err="1"/>
              <a:t>and</a:t>
            </a:r>
            <a:r>
              <a:rPr lang="pt-BR" sz="1600" dirty="0"/>
              <a:t> review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literature</a:t>
            </a:r>
            <a:r>
              <a:rPr lang="pt-BR" sz="1600" dirty="0"/>
              <a:t>. J </a:t>
            </a:r>
            <a:r>
              <a:rPr lang="pt-BR" sz="1600" dirty="0" err="1"/>
              <a:t>Cutan</a:t>
            </a:r>
            <a:r>
              <a:rPr lang="pt-BR" sz="1600" dirty="0"/>
              <a:t> </a:t>
            </a:r>
            <a:r>
              <a:rPr lang="pt-BR" sz="1600" dirty="0" err="1"/>
              <a:t>Pathol</a:t>
            </a:r>
            <a:r>
              <a:rPr lang="pt-BR" sz="1600" dirty="0"/>
              <a:t>. 2021 Dec;48(12):1471-1479.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5886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055A03E-B02A-98BE-42C9-0336F669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Exantema</a:t>
            </a:r>
            <a:r>
              <a:rPr lang="en-US" sz="4400" dirty="0"/>
              <a:t> flexural e </a:t>
            </a:r>
            <a:r>
              <a:rPr lang="en-US" sz="4400" dirty="0" err="1"/>
              <a:t>intertriginoso</a:t>
            </a:r>
            <a:r>
              <a:rPr lang="en-US" sz="4400" dirty="0"/>
              <a:t> </a:t>
            </a:r>
            <a:r>
              <a:rPr lang="en-US" sz="4400" dirty="0" err="1"/>
              <a:t>simétrico</a:t>
            </a:r>
            <a:r>
              <a:rPr lang="en-US" sz="4400" dirty="0"/>
              <a:t> </a:t>
            </a:r>
            <a:r>
              <a:rPr lang="en-US" sz="4400" dirty="0" err="1"/>
              <a:t>relacionado</a:t>
            </a:r>
            <a:r>
              <a:rPr lang="en-US" sz="4400" dirty="0"/>
              <a:t> a </a:t>
            </a:r>
            <a:r>
              <a:rPr lang="en-US" sz="4400" dirty="0" err="1"/>
              <a:t>medicamentos</a:t>
            </a:r>
            <a:r>
              <a:rPr lang="en-US" sz="4400" dirty="0"/>
              <a:t> (SDRIFE)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400" dirty="0"/>
              <a:t>CONSIDERAÇÕES FINAIS</a:t>
            </a:r>
          </a:p>
          <a:p>
            <a:r>
              <a:rPr lang="pt-BR" sz="2400" dirty="0"/>
              <a:t>Correlação clínica importante- relação temporal com medicamentos.</a:t>
            </a:r>
          </a:p>
          <a:p>
            <a:r>
              <a:rPr lang="pt-BR" sz="2400" dirty="0"/>
              <a:t>Ausência de sinais clínicos ou laboratoriais de doença sistêmica (DRESS).</a:t>
            </a:r>
          </a:p>
          <a:p>
            <a:r>
              <a:rPr lang="pt-BR" sz="2400" dirty="0"/>
              <a:t>Importante diferenciar também do ETQ. </a:t>
            </a:r>
            <a:r>
              <a:rPr lang="pt-BR" sz="2400" dirty="0" err="1"/>
              <a:t>Dismaturação</a:t>
            </a:r>
            <a:r>
              <a:rPr lang="pt-BR" sz="2400" dirty="0"/>
              <a:t> epidérmica e </a:t>
            </a:r>
            <a:r>
              <a:rPr lang="pt-BR" sz="2400" dirty="0" err="1"/>
              <a:t>siringometaplasia</a:t>
            </a:r>
            <a:r>
              <a:rPr lang="pt-BR" sz="2400" dirty="0"/>
              <a:t> escamosa.</a:t>
            </a:r>
          </a:p>
          <a:p>
            <a:r>
              <a:rPr lang="pt-BR" sz="2400" dirty="0"/>
              <a:t>Psoríase invertida – acantose, adelgaçamento papilar e ectasia vascular. Cuidado com neutrófilos e camada córnea.</a:t>
            </a:r>
          </a:p>
          <a:p>
            <a:r>
              <a:rPr lang="pt-BR" sz="2400" dirty="0"/>
              <a:t>Infecções cutâneas – colorações especiais.</a:t>
            </a:r>
          </a:p>
          <a:p>
            <a:r>
              <a:rPr lang="pt-BR" sz="2400" dirty="0"/>
              <a:t>Diversas outras dermatoses com predileção flexural – Dermatite de contato por irritante, </a:t>
            </a:r>
            <a:r>
              <a:rPr lang="pt-BR" sz="2400" dirty="0" err="1"/>
              <a:t>Hailley</a:t>
            </a:r>
            <a:r>
              <a:rPr lang="pt-BR" sz="2400" dirty="0"/>
              <a:t>-Hailey, </a:t>
            </a:r>
            <a:r>
              <a:rPr lang="pt-BR" sz="2400" dirty="0" err="1"/>
              <a:t>Darier</a:t>
            </a:r>
            <a:r>
              <a:rPr lang="pt-BR" sz="2400" dirty="0"/>
              <a:t>, </a:t>
            </a:r>
            <a:r>
              <a:rPr lang="pt-BR" sz="2400" dirty="0" err="1"/>
              <a:t>Eritrasma</a:t>
            </a:r>
            <a:r>
              <a:rPr lang="pt-BR" sz="2400" dirty="0"/>
              <a:t>, Pênfigo vegetante, </a:t>
            </a:r>
            <a:r>
              <a:rPr lang="pt-BR" sz="2400" dirty="0" err="1"/>
              <a:t>Paraqueratose</a:t>
            </a:r>
            <a:r>
              <a:rPr lang="pt-BR" sz="2400" dirty="0"/>
              <a:t> granular, dentre outras.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430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3000" dirty="0" err="1"/>
              <a:t>Dr</a:t>
            </a:r>
            <a:r>
              <a:rPr lang="pt-BR" sz="3000" dirty="0"/>
              <a:t>(a). Igor Santos Costa afirma não ter conflito</a:t>
            </a:r>
            <a:br>
              <a:rPr lang="pt-BR" sz="3000" dirty="0"/>
            </a:br>
            <a:r>
              <a:rPr lang="pt-BR" sz="3000" dirty="0"/>
              <a:t> de interesse a declarar</a:t>
            </a:r>
          </a:p>
          <a:p>
            <a:pPr>
              <a:lnSpc>
                <a:spcPts val="2667"/>
              </a:lnSpc>
            </a:pPr>
            <a:endParaRPr lang="pt-BR" sz="3000" dirty="0"/>
          </a:p>
          <a:p>
            <a:pPr>
              <a:lnSpc>
                <a:spcPts val="2667"/>
              </a:lnSpc>
            </a:pPr>
            <a:r>
              <a:rPr lang="pt-BR" sz="30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atuagem no braço&#10;&#10;Descrição gerada automaticamente">
            <a:extLst>
              <a:ext uri="{FF2B5EF4-FFF2-40B4-BE49-F238E27FC236}">
                <a16:creationId xmlns:a16="http://schemas.microsoft.com/office/drawing/2014/main" id="{3FAD9A34-5E9D-328C-DF60-E36B54DAA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000" y="2121037"/>
            <a:ext cx="2700000" cy="360000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 descr="Sapatos em cima&#10;&#10;Descrição gerada automaticamente">
            <a:extLst>
              <a:ext uri="{FF2B5EF4-FFF2-40B4-BE49-F238E27FC236}">
                <a16:creationId xmlns:a16="http://schemas.microsoft.com/office/drawing/2014/main" id="{190A9C2C-80AE-8A85-5C87-15239F1FC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7" y="2110560"/>
            <a:ext cx="2700000" cy="3600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6BA30B5-C92D-6728-B5F4-BC2F68D4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8" name="Espaço Reservado para Conteúdo 7" descr="Uma imagem contendo pessoa, homem, mesa, comida&#10;&#10;Descrição gerada automaticamente">
            <a:extLst>
              <a:ext uri="{FF2B5EF4-FFF2-40B4-BE49-F238E27FC236}">
                <a16:creationId xmlns:a16="http://schemas.microsoft.com/office/drawing/2014/main" id="{73C7C9F2-59A8-5B8E-AA46-E5227A8B40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7" y="2121037"/>
            <a:ext cx="2700000" cy="3600000"/>
          </a:xfr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3" name="Imagem 12" descr="Homem deitado de barriga para cima&#10;&#10;Descrição gerada automaticamente com confiança baixa">
            <a:extLst>
              <a:ext uri="{FF2B5EF4-FFF2-40B4-BE49-F238E27FC236}">
                <a16:creationId xmlns:a16="http://schemas.microsoft.com/office/drawing/2014/main" id="{ACA22F29-054D-E16A-3B52-653386747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00" y="2121037"/>
            <a:ext cx="2700000" cy="3600000"/>
          </a:xfrm>
          <a:prstGeom prst="rect">
            <a:avLst/>
          </a:prstGeom>
        </p:spPr>
      </p:pic>
      <p:pic>
        <p:nvPicPr>
          <p:cNvPr id="15" name="Imagem 14" descr="Tatuagem no braço&#10;&#10;Descrição gerada automaticamente">
            <a:extLst>
              <a:ext uri="{FF2B5EF4-FFF2-40B4-BE49-F238E27FC236}">
                <a16:creationId xmlns:a16="http://schemas.microsoft.com/office/drawing/2014/main" id="{05B64EEB-CC22-E131-7E54-EE93C7592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00" y="2121037"/>
            <a:ext cx="2700000" cy="3600000"/>
          </a:xfrm>
          <a:prstGeom prst="rect">
            <a:avLst/>
          </a:prstGeom>
        </p:spPr>
      </p:pic>
      <p:pic>
        <p:nvPicPr>
          <p:cNvPr id="17" name="Imagem 16" descr="Tatuagem no braço&#10;&#10;Descrição gerada automaticamente">
            <a:extLst>
              <a:ext uri="{FF2B5EF4-FFF2-40B4-BE49-F238E27FC236}">
                <a16:creationId xmlns:a16="http://schemas.microsoft.com/office/drawing/2014/main" id="{50F42322-2520-A49C-F4C1-A804EC0B7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000" y="2121037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0D70CC8-D4CA-D986-7570-FAE0DF341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95" y="5209238"/>
            <a:ext cx="1560410" cy="66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clínico</a:t>
            </a:r>
          </a:p>
        </p:txBody>
      </p:sp>
      <p:pic>
        <p:nvPicPr>
          <p:cNvPr id="7" name="Espaço Reservado para Conteúdo 6" descr="Uma imagem contendo pessoa, vestindo, homem, camisa&#10;&#10;Descrição gerada automaticamente">
            <a:extLst>
              <a:ext uri="{FF2B5EF4-FFF2-40B4-BE49-F238E27FC236}">
                <a16:creationId xmlns:a16="http://schemas.microsoft.com/office/drawing/2014/main" id="{D6DD61CF-8AA1-7BEA-0845-A0FFE15E7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000" y="1629000"/>
            <a:ext cx="2700000" cy="3600000"/>
          </a:xfr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Paciente masculino, 69 anos.</a:t>
            </a:r>
          </a:p>
          <a:p>
            <a:r>
              <a:rPr lang="pt-BR" dirty="0"/>
              <a:t>Apresenta placas eritematosas levemente descamativas, anulares e confluentes, em virilhas e axilas, simétricas.</a:t>
            </a:r>
          </a:p>
          <a:p>
            <a:r>
              <a:rPr lang="en-US" dirty="0" err="1"/>
              <a:t>Queixa</a:t>
            </a:r>
            <a:r>
              <a:rPr lang="en-US" dirty="0"/>
              <a:t>-se </a:t>
            </a:r>
            <a:r>
              <a:rPr lang="en-US" dirty="0" err="1"/>
              <a:t>ainda</a:t>
            </a:r>
            <a:r>
              <a:rPr lang="en-US" dirty="0"/>
              <a:t> de </a:t>
            </a:r>
            <a:r>
              <a:rPr lang="en-US" dirty="0" err="1"/>
              <a:t>leve</a:t>
            </a:r>
            <a:r>
              <a:rPr lang="en-US" dirty="0"/>
              <a:t> </a:t>
            </a:r>
            <a:r>
              <a:rPr lang="en-US" dirty="0" err="1"/>
              <a:t>prurido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10" name="Imagem 9" descr="Sapatos em cima&#10;&#10;Descrição gerada automaticamente">
            <a:extLst>
              <a:ext uri="{FF2B5EF4-FFF2-40B4-BE49-F238E27FC236}">
                <a16:creationId xmlns:a16="http://schemas.microsoft.com/office/drawing/2014/main" id="{4B315B9E-91AF-BE2F-7671-C4A6765BA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1629000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sem camisa&#10;&#10;Descrição gerada automaticamente com confiança baixa">
            <a:extLst>
              <a:ext uri="{FF2B5EF4-FFF2-40B4-BE49-F238E27FC236}">
                <a16:creationId xmlns:a16="http://schemas.microsoft.com/office/drawing/2014/main" id="{CC2A9859-7795-C1F9-D43D-8FBE51113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000" y="1629000"/>
            <a:ext cx="2700000" cy="360000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clínico</a:t>
            </a:r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História</a:t>
            </a:r>
            <a:r>
              <a:rPr lang="en-US" dirty="0"/>
              <a:t> de Adenocarcinoma de </a:t>
            </a:r>
            <a:r>
              <a:rPr lang="en-US" dirty="0" err="1"/>
              <a:t>pulmão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2015.</a:t>
            </a:r>
          </a:p>
          <a:p>
            <a:r>
              <a:rPr lang="en-US" dirty="0"/>
              <a:t>Agora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tratamento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recidiva</a:t>
            </a:r>
            <a:r>
              <a:rPr lang="en-US" dirty="0"/>
              <a:t> de tumor.</a:t>
            </a:r>
          </a:p>
          <a:p>
            <a:r>
              <a:rPr lang="en-US" dirty="0"/>
              <a:t>Em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Carboplatina</a:t>
            </a:r>
            <a:r>
              <a:rPr lang="en-US" dirty="0"/>
              <a:t> e </a:t>
            </a:r>
            <a:r>
              <a:rPr lang="en-US" dirty="0" err="1"/>
              <a:t>Pembrolizumabe</a:t>
            </a:r>
            <a:r>
              <a:rPr lang="en-US" dirty="0"/>
              <a:t>.</a:t>
            </a:r>
          </a:p>
          <a:p>
            <a:r>
              <a:rPr lang="en-US" dirty="0" err="1"/>
              <a:t>Refere</a:t>
            </a:r>
            <a:r>
              <a:rPr lang="en-US" dirty="0"/>
              <a:t> que as </a:t>
            </a:r>
            <a:r>
              <a:rPr lang="en-US" dirty="0" err="1"/>
              <a:t>lesões</a:t>
            </a:r>
            <a:r>
              <a:rPr lang="en-US" dirty="0"/>
              <a:t> </a:t>
            </a:r>
            <a:r>
              <a:rPr lang="en-US" dirty="0" err="1"/>
              <a:t>pioram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de </a:t>
            </a:r>
            <a:r>
              <a:rPr lang="en-US" dirty="0" err="1"/>
              <a:t>tto</a:t>
            </a:r>
            <a:r>
              <a:rPr lang="en-US" dirty="0"/>
              <a:t>.</a:t>
            </a:r>
          </a:p>
          <a:p>
            <a:r>
              <a:rPr lang="en-US" dirty="0" err="1"/>
              <a:t>Realizado</a:t>
            </a:r>
            <a:r>
              <a:rPr lang="en-US" dirty="0"/>
              <a:t> </a:t>
            </a:r>
            <a:r>
              <a:rPr lang="en-US" dirty="0" err="1"/>
              <a:t>biópsia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13" name="Imagem 12" descr="Tatuagem no braço&#10;&#10;Descrição gerada automaticamente">
            <a:extLst>
              <a:ext uri="{FF2B5EF4-FFF2-40B4-BE49-F238E27FC236}">
                <a16:creationId xmlns:a16="http://schemas.microsoft.com/office/drawing/2014/main" id="{FA6A640A-517F-EFB1-98A7-DB948699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629000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7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6" name="Imagem 5" descr="Imagem em branco e preto&#10;&#10;Descrição gerada automaticamente com confiança média">
            <a:extLst>
              <a:ext uri="{FF2B5EF4-FFF2-40B4-BE49-F238E27FC236}">
                <a16:creationId xmlns:a16="http://schemas.microsoft.com/office/drawing/2014/main" id="{F5065D7C-96BB-4D5A-854B-3F171D1F1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9" y="909000"/>
            <a:ext cx="1113876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7" name="Imagem 6" descr="Uma imagem contendo em pé, área, coberto, mesa&#10;&#10;Descrição gerada automaticamente">
            <a:extLst>
              <a:ext uri="{FF2B5EF4-FFF2-40B4-BE49-F238E27FC236}">
                <a16:creationId xmlns:a16="http://schemas.microsoft.com/office/drawing/2014/main" id="{957F877F-9B1D-4E3D-DA3A-4E479FD0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9" y="909000"/>
            <a:ext cx="1113876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6" name="Imagem 5" descr="Tecido com desenho&#10;&#10;Descrição gerada automaticamente com confiança média">
            <a:extLst>
              <a:ext uri="{FF2B5EF4-FFF2-40B4-BE49-F238E27FC236}">
                <a16:creationId xmlns:a16="http://schemas.microsoft.com/office/drawing/2014/main" id="{29A65E46-0319-244B-1506-530ACECDF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9" y="937341"/>
            <a:ext cx="1113876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D26DE3-F7B6-50D4-BF97-FA2D0FAE3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9" y="937341"/>
            <a:ext cx="1113876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D3CA6038-CFB6-CA0D-E53B-2A7D2FF15572}"/>
              </a:ext>
            </a:extLst>
          </p:cNvPr>
          <p:cNvSpPr/>
          <p:nvPr/>
        </p:nvSpPr>
        <p:spPr>
          <a:xfrm>
            <a:off x="-5641800" y="681037"/>
            <a:ext cx="6480000" cy="6480000"/>
          </a:xfrm>
          <a:prstGeom prst="ellipse">
            <a:avLst/>
          </a:prstGeom>
          <a:noFill/>
          <a:ln w="3048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AFB049-0BDE-53B1-924D-FC5A9F97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36D4128-BEB1-E53E-7A8F-A3355D1E1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62856" y="0"/>
            <a:ext cx="3314987" cy="93734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5FFD348-9298-651E-01F5-95DE8B05E4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6" name="Imagem 5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C111431C-91E1-5D02-B81B-21CEF9D6E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9" y="2661037"/>
            <a:ext cx="5569381" cy="2520000"/>
          </a:xfrm>
          <a:prstGeom prst="rect">
            <a:avLst/>
          </a:prstGeom>
        </p:spPr>
      </p:pic>
      <p:pic>
        <p:nvPicPr>
          <p:cNvPr id="8" name="Imagem 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E7A03063-7F57-CF6B-5678-8C51B9E66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661037"/>
            <a:ext cx="556938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7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Props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2E56478B-2D16-47C8-93C8-D9F22024976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694</Words>
  <Application>Microsoft Office PowerPoint</Application>
  <PresentationFormat>Widescreen</PresentationFormat>
  <Paragraphs>81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Calibri Bold</vt:lpstr>
      <vt:lpstr>Tema do Office</vt:lpstr>
      <vt:lpstr>Sessão SILADEPA simuladores em dermatopatologia </vt:lpstr>
      <vt:lpstr>Declaração de Conflito de Interesse</vt:lpstr>
      <vt:lpstr>Caso clínico</vt:lpstr>
      <vt:lpstr>Caso clínico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Padrão acometimento flexural</vt:lpstr>
      <vt:lpstr>Psoríase invertida</vt:lpstr>
      <vt:lpstr>Psoríase invertida</vt:lpstr>
      <vt:lpstr>Eritema tóxico da quimioterapia</vt:lpstr>
      <vt:lpstr>Eritema tóxico da quimioterapia</vt:lpstr>
      <vt:lpstr>Candidíase cutânea</vt:lpstr>
      <vt:lpstr>Reação medicamentosa (SDRIFE)</vt:lpstr>
      <vt:lpstr>Apresentação do PowerPoint</vt:lpstr>
      <vt:lpstr>Apresentação do PowerPoint</vt:lpstr>
      <vt:lpstr>Exantema flexural e intertriginoso simétrico relacionado a medicamentos (SDRIFE)</vt:lpstr>
      <vt:lpstr>Apresentação do PowerPoint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Sessão SILADEPA simuladores em dermatopatologia</dc:title>
  <dc:creator>Igor Santos Costa</dc:creator>
  <cp:lastModifiedBy>Igor Santos Costa</cp:lastModifiedBy>
  <cp:revision>7</cp:revision>
  <dcterms:created xsi:type="dcterms:W3CDTF">2024-05-29T01:11:44Z</dcterms:created>
  <dcterms:modified xsi:type="dcterms:W3CDTF">2024-05-30T14:40:05Z</dcterms:modified>
</cp:coreProperties>
</file>